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4225" r:id="rId1"/>
    <p:sldMasterId id="2147484226" r:id="rId2"/>
  </p:sldMasterIdLst>
  <p:notesMasterIdLst>
    <p:notesMasterId r:id="rId21"/>
  </p:notesMasterIdLst>
  <p:sldIdLst>
    <p:sldId id="284" r:id="rId3"/>
    <p:sldId id="285" r:id="rId4"/>
    <p:sldId id="343" r:id="rId5"/>
    <p:sldId id="316" r:id="rId6"/>
    <p:sldId id="288" r:id="rId7"/>
    <p:sldId id="320" r:id="rId8"/>
    <p:sldId id="338" r:id="rId9"/>
    <p:sldId id="339" r:id="rId10"/>
    <p:sldId id="340" r:id="rId11"/>
    <p:sldId id="309" r:id="rId12"/>
    <p:sldId id="341" r:id="rId13"/>
    <p:sldId id="342" r:id="rId14"/>
    <p:sldId id="335" r:id="rId15"/>
    <p:sldId id="327" r:id="rId16"/>
    <p:sldId id="313" r:id="rId17"/>
    <p:sldId id="337" r:id="rId18"/>
    <p:sldId id="332" r:id="rId19"/>
    <p:sldId id="308" r:id="rId2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고딕" panose="020B0600000101010101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0D0D"/>
    <a:srgbClr val="4B3C3F"/>
    <a:srgbClr val="121E50"/>
    <a:srgbClr val="FEFCE5"/>
    <a:srgbClr val="996633"/>
    <a:srgbClr val="FF6E57"/>
    <a:srgbClr val="FFCC00"/>
    <a:srgbClr val="3B589E"/>
    <a:srgbClr val="CCFF3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1" autoAdjust="0"/>
    <p:restoredTop sz="95503" autoAdjust="0"/>
  </p:normalViewPr>
  <p:slideViewPr>
    <p:cSldViewPr snapToObjects="1">
      <p:cViewPr varScale="1">
        <p:scale>
          <a:sx n="71" d="100"/>
          <a:sy n="71" d="100"/>
        </p:scale>
        <p:origin x="64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E6525-D99D-4BA8-9F36-A92663FA6317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4CB2-88D5-430A-85D1-2A71E22C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9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2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14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000" b="1" cap="all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5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6565" y="1535430"/>
            <a:ext cx="404050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6565" y="2174875"/>
            <a:ext cx="404050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799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111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799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2017-01-09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1680" y="6490335"/>
            <a:ext cx="1929765" cy="2508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/>
          <a:ea typeface="맑은 고딕"/>
        </a:defRPr>
      </a:lvl1pPr>
    </p:titleStyle>
    <p:bodyStyle>
      <a:lvl1pPr marL="342900" indent="-342900" algn="l" defTabSz="914400" latinLnBrk="1">
        <a:spcBef>
          <a:spcPct val="20000"/>
        </a:spcBef>
        <a:buFont typeface="맑은 고딕"/>
        <a:buChar char="•"/>
        <a:defRPr lang="ko-KR" sz="2800" baseline="0" smtClean="0">
          <a:solidFill>
            <a:srgbClr val="000000"/>
          </a:solidFill>
          <a:latin typeface="맑은 고딕"/>
          <a:ea typeface="맑은 고딕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맑은 고딕"/>
          <a:ea typeface="맑은 고딕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A%B0%A4%EB%9F%AD%EC%8B%9C%20S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416"/>
          <p:cNvGrpSpPr/>
          <p:nvPr/>
        </p:nvGrpSpPr>
        <p:grpSpPr>
          <a:xfrm>
            <a:off x="-852805" y="-3937000"/>
            <a:ext cx="10274300" cy="15490190"/>
            <a:chOff x="-852805" y="-3937000"/>
            <a:chExt cx="10274300" cy="15490190"/>
          </a:xfrm>
        </p:grpSpPr>
        <p:grpSp>
          <p:nvGrpSpPr>
            <p:cNvPr id="33" name="그룹 417"/>
            <p:cNvGrpSpPr/>
            <p:nvPr/>
          </p:nvGrpSpPr>
          <p:grpSpPr>
            <a:xfrm rot="2773994">
              <a:off x="792480" y="-1245235"/>
              <a:ext cx="11321415" cy="5937250"/>
              <a:chOff x="792480" y="-1245235"/>
              <a:chExt cx="11321415" cy="593725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-1869440" y="1443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-1677035" y="14643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-1482725" y="14839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997585" y="15354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610870" y="157543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-320675" y="16065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-31115" y="16370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830" y="165862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260985" y="16675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1180" y="16973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745490" y="1717040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36625" y="17367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1228725" y="17691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1325245" y="17799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422400" y="17894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1517650" y="17989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1614805" y="18110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1711960" y="181991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1809750" y="18300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1905635" y="184023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002790" y="18510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2099310" y="185991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2195830" y="187007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2292985" y="188023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2389505" y="18897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486660" y="190182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2583180" y="19107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2679065" y="19221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-2160270" y="141224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-2063750" y="14236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-1965960" y="143446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-1771650" y="14541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-1384935" y="1495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-1189355" y="151574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-901065" y="154559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-706755" y="15659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-803275" y="1556385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-417830" y="159575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-224155" y="16167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57505" y="16764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841375" y="1728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1033780" y="1749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1130300" y="175768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-1579880" y="1474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-1289050" y="15043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-1095375" y="15240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-513080" y="158686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-127635" y="16275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66675" y="16465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54660" y="168656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47700" y="17087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776220" y="19310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875915" y="1943735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2971165" y="1951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3067685" y="196215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3162935" y="197294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260725" y="19831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3357245" y="19926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3453130" y="200215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3552825" y="201295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3648075" y="20231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3743960" y="20332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418"/>
            <p:cNvGrpSpPr/>
            <p:nvPr/>
          </p:nvGrpSpPr>
          <p:grpSpPr>
            <a:xfrm rot="2773994">
              <a:off x="-3545205" y="2923540"/>
              <a:ext cx="11321415" cy="5937250"/>
              <a:chOff x="-3545205" y="2923540"/>
              <a:chExt cx="11321415" cy="593725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-6207125" y="5612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-6014720" y="56330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-5820410" y="56527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-5335270" y="57042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4948555" y="57442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4658360" y="57753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-4368800" y="580580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-4173855" y="582739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-4076700" y="58362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-3786505" y="58661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-3592195" y="5885815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-3401060" y="59055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3108960" y="59378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3012440" y="59486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-2915285" y="595820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-2820035" y="59677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-2722880" y="59797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-2625725" y="59886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-2527935" y="59988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-2432050" y="600900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334895" y="60198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238375" y="602869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-2141855" y="603885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-2044700" y="60490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-1948180" y="605853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-1851025" y="607060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-1754505" y="60794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-1658620" y="60909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-6497955" y="55810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-6401435" y="55924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-6303645" y="560324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-6109335" y="56229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-5722620" y="5664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-5527040" y="568452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-5238750" y="571436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5044440" y="57346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5140960" y="5725160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-4755515" y="57645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-4561840" y="57854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3980180" y="58451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3496310" y="5897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-3303905" y="5918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-3207385" y="59264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-5917565" y="5643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-5626735" y="56730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-5433060" y="56927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4850765" y="575564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4465320" y="579628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-4271010" y="58153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-3883025" y="58553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-3689985" y="58775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-1561465" y="609981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-1461770" y="6112510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1366520" y="6120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1270000" y="613092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1174750" y="614172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-1076960" y="61518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-980440" y="61614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884555" y="61709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784860" y="618172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-689610" y="61918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-593725" y="62020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>
            <a:spLocks/>
          </p:cNvSpPr>
          <p:nvPr/>
        </p:nvSpPr>
        <p:spPr>
          <a:xfrm>
            <a:off x="2721610" y="3690620"/>
            <a:ext cx="3803015" cy="14773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:: A+ ::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(지도교수 노영주)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         2011150022 신명진 (팀장)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2011150008 </a:t>
            </a:r>
            <a:r>
              <a:rPr lang="en-US" altLang="ko-KR" sz="1800" b="0" cap="none" dirty="0" err="1" smtClean="0">
                <a:ea typeface="맑은 고딕" charset="0"/>
              </a:rPr>
              <a:t>김용균</a:t>
            </a:r>
            <a:endParaRPr lang="ko-KR" altLang="en-US" sz="1800" b="0" cap="none" dirty="0" smtClean="0"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62635" y="2222500"/>
            <a:ext cx="76333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2400" b="1" dirty="0">
                <a:solidFill>
                  <a:schemeClr val="bg1"/>
                </a:solidFill>
              </a:rPr>
              <a:t> 이용한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스마트모기킬러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1196340" y="2684780"/>
            <a:ext cx="676465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Smart Mosquito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Killer using </a:t>
            </a:r>
            <a:r>
              <a:rPr lang="en-US" altLang="ko-KR" sz="1600" b="1" dirty="0">
                <a:solidFill>
                  <a:schemeClr val="bg1"/>
                </a:solidFill>
              </a:rPr>
              <a:t>Arduino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57" y="1157512"/>
            <a:ext cx="1371478" cy="1030568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시스템 구성도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60"/>
          <p:cNvCxnSpPr/>
          <p:nvPr/>
        </p:nvCxnSpPr>
        <p:spPr>
          <a:xfrm flipH="1">
            <a:off x="1403648" y="1790155"/>
            <a:ext cx="1380313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2" y="1034071"/>
            <a:ext cx="1497476" cy="1512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61" y="656694"/>
            <a:ext cx="1932055" cy="1335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80" y="208397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68374"/>
            <a:ext cx="1656184" cy="1656184"/>
          </a:xfrm>
          <a:prstGeom prst="rect">
            <a:avLst/>
          </a:prstGeom>
        </p:spPr>
      </p:pic>
      <p:cxnSp>
        <p:nvCxnSpPr>
          <p:cNvPr id="33" name="도형 60"/>
          <p:cNvCxnSpPr/>
          <p:nvPr/>
        </p:nvCxnSpPr>
        <p:spPr>
          <a:xfrm flipV="1">
            <a:off x="3815941" y="2135870"/>
            <a:ext cx="726" cy="203250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00014" y="347193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작동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8" y="4584634"/>
            <a:ext cx="1413990" cy="1050996"/>
          </a:xfrm>
          <a:prstGeom prst="rect">
            <a:avLst/>
          </a:prstGeom>
        </p:spPr>
      </p:pic>
      <p:cxnSp>
        <p:nvCxnSpPr>
          <p:cNvPr id="41" name="도형 60"/>
          <p:cNvCxnSpPr/>
          <p:nvPr/>
        </p:nvCxnSpPr>
        <p:spPr>
          <a:xfrm>
            <a:off x="1174628" y="2708920"/>
            <a:ext cx="843" cy="1526035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60"/>
          <p:cNvCxnSpPr/>
          <p:nvPr/>
        </p:nvCxnSpPr>
        <p:spPr>
          <a:xfrm>
            <a:off x="1906026" y="5110132"/>
            <a:ext cx="1225814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4628" y="353179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741883" y="526629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퇴치제</a:t>
            </a:r>
            <a:r>
              <a:rPr lang="ko-KR" altLang="en-US" dirty="0" smtClean="0"/>
              <a:t> 분사</a:t>
            </a:r>
            <a:endParaRPr lang="ko-KR" altLang="en-US" dirty="0"/>
          </a:p>
        </p:txBody>
      </p:sp>
      <p:grpSp>
        <p:nvGrpSpPr>
          <p:cNvPr id="63" name="그룹 62"/>
          <p:cNvGrpSpPr/>
          <p:nvPr/>
        </p:nvGrpSpPr>
        <p:grpSpPr>
          <a:xfrm>
            <a:off x="6340708" y="5209868"/>
            <a:ext cx="1150312" cy="1584176"/>
            <a:chOff x="3824844" y="2630386"/>
            <a:chExt cx="1150312" cy="1584176"/>
          </a:xfrm>
        </p:grpSpPr>
        <p:sp>
          <p:nvSpPr>
            <p:cNvPr id="64" name="순서도: 자기 디스크 63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40708" y="3423140"/>
            <a:ext cx="2160240" cy="866778"/>
            <a:chOff x="6291199" y="3253529"/>
            <a:chExt cx="2160240" cy="866778"/>
          </a:xfrm>
        </p:grpSpPr>
        <p:sp>
          <p:nvSpPr>
            <p:cNvPr id="62" name="직사각형 61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도형 60"/>
          <p:cNvCxnSpPr/>
          <p:nvPr/>
        </p:nvCxnSpPr>
        <p:spPr>
          <a:xfrm flipH="1" flipV="1">
            <a:off x="5436096" y="2150073"/>
            <a:ext cx="792090" cy="1083307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60"/>
          <p:cNvCxnSpPr/>
          <p:nvPr/>
        </p:nvCxnSpPr>
        <p:spPr>
          <a:xfrm flipV="1">
            <a:off x="6903635" y="2161490"/>
            <a:ext cx="0" cy="1097509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도형 60"/>
          <p:cNvCxnSpPr/>
          <p:nvPr/>
        </p:nvCxnSpPr>
        <p:spPr>
          <a:xfrm flipH="1" flipV="1">
            <a:off x="6542458" y="4361066"/>
            <a:ext cx="201936" cy="79701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도형 60"/>
          <p:cNvCxnSpPr/>
          <p:nvPr/>
        </p:nvCxnSpPr>
        <p:spPr>
          <a:xfrm flipH="1">
            <a:off x="7470039" y="4361066"/>
            <a:ext cx="373797" cy="871336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도형 60"/>
          <p:cNvCxnSpPr/>
          <p:nvPr/>
        </p:nvCxnSpPr>
        <p:spPr>
          <a:xfrm>
            <a:off x="7923703" y="2150073"/>
            <a:ext cx="0" cy="1083306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55" y="240944"/>
            <a:ext cx="1144600" cy="19471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204195" y="3428071"/>
            <a:ext cx="122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모기인식시간 전달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71771" y="4547894"/>
            <a:ext cx="149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</a:t>
            </a:r>
            <a:endParaRPr lang="en-US" altLang="ko-KR" dirty="0" smtClean="0"/>
          </a:p>
          <a:p>
            <a:r>
              <a:rPr lang="ko-KR" altLang="en-US" dirty="0" smtClean="0"/>
              <a:t>요청 및 저장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58299" y="4740800"/>
            <a:ext cx="116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전달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13855" y="2538929"/>
            <a:ext cx="11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인식시간전달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927933" y="2366447"/>
            <a:ext cx="168766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인식시간 </a:t>
            </a:r>
            <a:endParaRPr lang="en-US" altLang="ko-KR" sz="1300" dirty="0" smtClean="0"/>
          </a:p>
          <a:p>
            <a:r>
              <a:rPr lang="ko-KR" altLang="en-US" sz="1300" dirty="0" smtClean="0"/>
              <a:t>요청</a:t>
            </a:r>
            <a:endParaRPr lang="en-US" altLang="ko-KR" sz="1300" dirty="0" smtClean="0"/>
          </a:p>
          <a:p>
            <a:r>
              <a:rPr lang="ko-KR" altLang="en-US" sz="1300" dirty="0" smtClean="0"/>
              <a:t>자동분사 </a:t>
            </a:r>
            <a:endParaRPr lang="en-US" altLang="ko-KR" sz="1300" dirty="0" smtClean="0"/>
          </a:p>
          <a:p>
            <a:r>
              <a:rPr lang="ko-KR" altLang="en-US" sz="1300" dirty="0" smtClean="0"/>
              <a:t>기능설정</a:t>
            </a:r>
            <a:endParaRPr lang="en-US" altLang="ko-KR" sz="1300" dirty="0" smtClean="0"/>
          </a:p>
          <a:p>
            <a:r>
              <a:rPr lang="ko-KR" altLang="en-US" sz="1300" dirty="0" smtClean="0"/>
              <a:t>요청 </a:t>
            </a:r>
            <a:endParaRPr lang="ko-KR" altLang="en-US" sz="1300" dirty="0"/>
          </a:p>
        </p:txBody>
      </p:sp>
      <p:cxnSp>
        <p:nvCxnSpPr>
          <p:cNvPr id="39" name="도형 60"/>
          <p:cNvCxnSpPr/>
          <p:nvPr/>
        </p:nvCxnSpPr>
        <p:spPr>
          <a:xfrm>
            <a:off x="5724128" y="1991959"/>
            <a:ext cx="701272" cy="124142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04195" y="2694336"/>
            <a:ext cx="5748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WIFI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6166" y="2052182"/>
            <a:ext cx="574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실행요청</a:t>
            </a:r>
            <a:endParaRPr lang="en-US" altLang="ko-KR" sz="13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00" y="1303900"/>
            <a:ext cx="3312716" cy="2864855"/>
            <a:chOff x="103965" y="958758"/>
            <a:chExt cx="2770189" cy="2308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5" y="958758"/>
              <a:ext cx="2770189" cy="19145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1952" y="289761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아두이노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우노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9802"/>
              </p:ext>
            </p:extLst>
          </p:nvPr>
        </p:nvGraphicFramePr>
        <p:xfrm>
          <a:off x="3421510" y="969684"/>
          <a:ext cx="5504729" cy="3687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27"/>
                <a:gridCol w="4549002"/>
              </a:tblGrid>
              <a:tr h="23563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아두이노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우노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04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Processor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ATmega328P</a:t>
                      </a:r>
                    </a:p>
                  </a:txBody>
                  <a:tcPr marL="90170" marR="90170" marT="46990" marB="46990"/>
                </a:tc>
              </a:tr>
              <a:tr h="29459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Operating/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Input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Voltage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5V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/ 7-12V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957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Speed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16MHz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Analog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In/out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6/0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Digital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IO/PWM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14/6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7793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EEPROM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SRAM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Flash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32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USB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Regular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UART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651753" y="4509120"/>
            <a:ext cx="1743359" cy="1592290"/>
            <a:chOff x="245769" y="4657383"/>
            <a:chExt cx="1743359" cy="15922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69" y="4657383"/>
              <a:ext cx="1743359" cy="131001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6271" y="5880341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와이파이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모듈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3215" y="4509120"/>
            <a:ext cx="1656184" cy="1627895"/>
            <a:chOff x="2988575" y="4806444"/>
            <a:chExt cx="1656184" cy="16278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369" y="4806444"/>
              <a:ext cx="1258640" cy="12586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88575" y="6065007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마이크 모듈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7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15" name="텍스트 상자 6"/>
          <p:cNvSpPr txBox="1">
            <a:spLocks/>
          </p:cNvSpPr>
          <p:nvPr/>
        </p:nvSpPr>
        <p:spPr>
          <a:xfrm>
            <a:off x="4344479" y="2404714"/>
            <a:ext cx="4459288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스튜디오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자동분사 시간을 설정하거나 모기인식 시간을 확인할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애플리케이션 제작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6" name="텍스트 상자 6"/>
          <p:cNvSpPr txBox="1">
            <a:spLocks/>
          </p:cNvSpPr>
          <p:nvPr/>
        </p:nvSpPr>
        <p:spPr>
          <a:xfrm>
            <a:off x="346388" y="5166182"/>
            <a:ext cx="3838524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2000" b="1" dirty="0" err="1" smtClean="0">
                <a:solidFill>
                  <a:prstClr val="black"/>
                </a:solidFill>
              </a:rPr>
              <a:t>톰캣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err="1" smtClean="0">
                <a:solidFill>
                  <a:prstClr val="black"/>
                </a:solidFill>
              </a:rPr>
              <a:t>아두이노와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스튜디오가 </a:t>
            </a: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의 정보에 접근하도록 하는 서버 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24059"/>
            <a:ext cx="2492269" cy="10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04" y="3698206"/>
            <a:ext cx="1407053" cy="140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2" y="918607"/>
            <a:ext cx="1467055" cy="1486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42451"/>
            <a:ext cx="2564087" cy="114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텍스트 상자 6"/>
          <p:cNvSpPr txBox="1">
            <a:spLocks/>
          </p:cNvSpPr>
          <p:nvPr/>
        </p:nvSpPr>
        <p:spPr>
          <a:xfrm>
            <a:off x="4449982" y="5176079"/>
            <a:ext cx="4176464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en-US" altLang="ko-KR" sz="2000" b="1" dirty="0" smtClean="0">
                <a:solidFill>
                  <a:prstClr val="black"/>
                </a:solidFill>
              </a:rPr>
              <a:t>MySQL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모기를 인식한 시간을 저장할 데이터베이스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25" name="텍스트 상자 6"/>
          <p:cNvSpPr txBox="1">
            <a:spLocks/>
          </p:cNvSpPr>
          <p:nvPr/>
        </p:nvSpPr>
        <p:spPr>
          <a:xfrm>
            <a:off x="-31506" y="2400271"/>
            <a:ext cx="4594313" cy="11400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통합 개발 환경</a:t>
            </a:r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마이크 모듈에서 전달받은 정보를 토대로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모기의 존재유무를 파악하는 등의 기능을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구현하는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9" name="텍스트 상자 5"/>
          <p:cNvSpPr txBox="1">
            <a:spLocks/>
          </p:cNvSpPr>
          <p:nvPr/>
        </p:nvSpPr>
        <p:spPr>
          <a:xfrm>
            <a:off x="680194" y="980728"/>
            <a:ext cx="5596890" cy="2063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H/W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우노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smtClean="0">
                <a:solidFill>
                  <a:prstClr val="black"/>
                </a:solidFill>
              </a:rPr>
              <a:t>마이크 모듈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와이파이</a:t>
            </a:r>
            <a:r>
              <a:rPr lang="ko-KR" altLang="en-US" sz="1600" dirty="0" smtClean="0">
                <a:solidFill>
                  <a:prstClr val="black"/>
                </a:solidFill>
              </a:rPr>
              <a:t> 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(ESP8266)</a:t>
            </a:r>
          </a:p>
          <a:p>
            <a:pPr defTabSz="508000"/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노트북  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운영체제 </a:t>
            </a:r>
            <a:r>
              <a:rPr lang="en-US" altLang="ko-KR" sz="1600" dirty="0" smtClean="0">
                <a:solidFill>
                  <a:prstClr val="black"/>
                </a:solidFill>
              </a:rPr>
              <a:t>: Window 7 64bit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삼성 갤럭시</a:t>
            </a:r>
            <a:r>
              <a:rPr lang="en-US" altLang="ko-KR" sz="1600" dirty="0" smtClean="0">
                <a:solidFill>
                  <a:prstClr val="black"/>
                </a:solidFill>
              </a:rPr>
              <a:t>S4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680194" y="3861048"/>
            <a:ext cx="5836022" cy="23096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S/W</a:t>
            </a: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1.8.0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스튜디오를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Android app </a:t>
            </a:r>
            <a:r>
              <a:rPr lang="ko-KR" altLang="en-US" sz="1600" dirty="0" smtClean="0">
                <a:solidFill>
                  <a:prstClr val="black"/>
                </a:solidFill>
              </a:rPr>
              <a:t>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톰캣을</a:t>
            </a:r>
            <a:r>
              <a:rPr lang="ko-KR" altLang="en-US" sz="1600" dirty="0" smtClean="0">
                <a:solidFill>
                  <a:prstClr val="black"/>
                </a:solidFill>
              </a:rPr>
              <a:t> 이용해 서버구축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을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DB</a:t>
            </a:r>
            <a:r>
              <a:rPr lang="ko-KR" altLang="en-US" sz="1600" dirty="0" smtClean="0">
                <a:solidFill>
                  <a:prstClr val="black"/>
                </a:solidFill>
              </a:rPr>
              <a:t>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ko-KR" alt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652"/>
              </p:ext>
            </p:extLst>
          </p:nvPr>
        </p:nvGraphicFramePr>
        <p:xfrm>
          <a:off x="4283968" y="2708920"/>
          <a:ext cx="44644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22"/>
                <a:gridCol w="3689373"/>
              </a:tblGrid>
              <a:tr h="197542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내용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2.3GHz 쿼드코어 (스냅드래곤 800MSM8974)</a:t>
                      </a: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Memory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LPDDR3 2GB 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Graphic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Adreno 330@450MHz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OS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Android 4.2 젤리빈 - 4.4 킷캣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2412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네트워크 환경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80" b="0" kern="1200" dirty="0" smtClean="0">
                          <a:solidFill>
                            <a:srgbClr val="373A3C"/>
                          </a:solidFill>
                          <a:latin typeface="+mn-lt"/>
                          <a:ea typeface="맑은 고딕" charset="0"/>
                        </a:rPr>
                        <a:t>LTE Advanced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5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6, 업무 분담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30646"/>
              </p:ext>
            </p:extLst>
          </p:nvPr>
        </p:nvGraphicFramePr>
        <p:xfrm>
          <a:off x="971600" y="1124744"/>
          <a:ext cx="6984776" cy="3637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4362"/>
                <a:gridCol w="2784070"/>
                <a:gridCol w="3096344"/>
              </a:tblGrid>
              <a:tr h="3919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신명진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김용균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6008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마이크볼륨 주파수 식별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="0" kern="1200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모기퇴치제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분사기 조사</a:t>
                      </a:r>
                    </a:p>
                  </a:txBody>
                  <a:tcPr marL="90170" marR="90170" marT="46990" marB="46990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Wingdings" charset="0"/>
                        <a:ea typeface="Wingdings" charset="0"/>
                      </a:endParaRPr>
                    </a:p>
                  </a:txBody>
                  <a:tcPr marL="90170" marR="90170" marT="46990" marB="46990"/>
                </a:tc>
              </a:tr>
              <a:tr h="58610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5340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54000" indent="-25400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통합테스트/유지보수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7, 종합설계 수행일정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59549"/>
              </p:ext>
            </p:extLst>
          </p:nvPr>
        </p:nvGraphicFramePr>
        <p:xfrm>
          <a:off x="438150" y="967740"/>
          <a:ext cx="8255000" cy="531700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328545"/>
                <a:gridCol w="645795"/>
                <a:gridCol w="646430"/>
                <a:gridCol w="647065"/>
                <a:gridCol w="647065"/>
                <a:gridCol w="647700"/>
                <a:gridCol w="647700"/>
                <a:gridCol w="1022350"/>
                <a:gridCol w="1022350"/>
              </a:tblGrid>
              <a:tr h="30416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굴림" charset="0"/>
                        </a:rPr>
                        <a:t>추진사항</a:t>
                      </a:r>
                      <a:endParaRPr lang="ko-KR" altLang="en-US" sz="1000" b="1" kern="1200" dirty="0" smtClean="0">
                        <a:solidFill>
                          <a:srgbClr val="000000"/>
                        </a:solidFill>
                        <a:latin typeface="+mn-lt"/>
                        <a:ea typeface="굴림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3월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4월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5월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6월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7-9월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12879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사전조사 및 제안서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자료수집 및 스터디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설계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시스템 구현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프로토타입 완성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통합 테스트 및 보완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최종보고서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8, 필요기술 및 참고문헌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65454" y="1052736"/>
            <a:ext cx="8477885" cy="369460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고속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푸리에</a:t>
            </a:r>
            <a:r>
              <a:rPr lang="ko-KR" altLang="en-US" sz="2000" dirty="0" smtClean="0">
                <a:solidFill>
                  <a:prstClr val="black"/>
                </a:solidFill>
              </a:rPr>
              <a:t> 변환</a:t>
            </a:r>
            <a:r>
              <a:rPr lang="en-US" altLang="ko-KR" sz="2000" dirty="0" smtClean="0">
                <a:solidFill>
                  <a:prstClr val="black"/>
                </a:solidFill>
              </a:rPr>
              <a:t>(FFT)</a:t>
            </a:r>
          </a:p>
          <a:p>
            <a:pPr marL="800100" lvl="1" indent="-342900" defTabSz="50800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시간적 </a:t>
            </a:r>
            <a:r>
              <a:rPr lang="ko-KR" altLang="en-US" sz="1600" dirty="0"/>
              <a:t>흐름의 소리 정보를 주파수의 흐름으로 변환시켜주는 함수 </a:t>
            </a:r>
            <a:r>
              <a:rPr lang="ko-KR" altLang="en-US" sz="1600" dirty="0" smtClean="0"/>
              <a:t>계산방식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명품 </a:t>
            </a:r>
            <a:r>
              <a:rPr lang="en-US" altLang="ko-KR" sz="2000" dirty="0" smtClean="0">
                <a:solidFill>
                  <a:prstClr val="black"/>
                </a:solidFill>
              </a:rPr>
              <a:t>JAVA Programming </a:t>
            </a: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/>
              <a:t>그림으로 쉽게 설명하는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프로그래밍</a:t>
            </a:r>
            <a:endParaRPr lang="en-US" altLang="ko-KR" sz="2000" dirty="0"/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갤럭시 </a:t>
            </a:r>
            <a:r>
              <a:rPr lang="en-US" altLang="ko-KR" sz="2000" dirty="0" smtClean="0">
                <a:solidFill>
                  <a:prstClr val="black"/>
                </a:solidFill>
              </a:rPr>
              <a:t>S4 </a:t>
            </a:r>
            <a:r>
              <a:rPr lang="ko-KR" altLang="en-US" sz="2000" dirty="0" smtClean="0">
                <a:solidFill>
                  <a:prstClr val="black"/>
                </a:solidFill>
              </a:rPr>
              <a:t>사양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742950" lvl="1" indent="-285750" defTabSz="5080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hlinkClick r:id="rId2"/>
              </a:rPr>
              <a:t>https://namu.wiki/w/%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EA%B0%A4%EB%9F%AD%EC%8B%9C%20S4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54" y="1887153"/>
            <a:ext cx="6386400" cy="4759362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7" name="텍스트 상자 5"/>
          <p:cNvSpPr txBox="1">
            <a:spLocks/>
          </p:cNvSpPr>
          <p:nvPr/>
        </p:nvSpPr>
        <p:spPr>
          <a:xfrm>
            <a:off x="179512" y="908893"/>
            <a:ext cx="8477885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신명진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=&gt;https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://github.com/dkscss/graduation_work.git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4B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900430" y="-4203700"/>
            <a:ext cx="10274935" cy="15490825"/>
            <a:chOff x="-900430" y="-4203700"/>
            <a:chExt cx="10274935" cy="15490825"/>
          </a:xfrm>
        </p:grpSpPr>
        <p:grpSp>
          <p:nvGrpSpPr>
            <p:cNvPr id="33" name="그룹 32"/>
            <p:cNvGrpSpPr/>
            <p:nvPr/>
          </p:nvGrpSpPr>
          <p:grpSpPr>
            <a:xfrm rot="2760000">
              <a:off x="744855" y="-1511935"/>
              <a:ext cx="11322050" cy="5937885"/>
              <a:chOff x="744855" y="-1511935"/>
              <a:chExt cx="11322050" cy="5937885"/>
            </a:xfrm>
          </p:grpSpPr>
          <p:cxnSp>
            <p:nvCxnSpPr>
              <p:cNvPr id="97" name="직선 연결선 96"/>
              <p:cNvCxnSpPr/>
              <p:nvPr/>
            </p:nvCxnSpPr>
            <p:spPr>
              <a:xfrm rot="2760000">
                <a:off x="-1916430" y="117602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2760000">
                <a:off x="-1722755" y="119697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2760000">
                <a:off x="-1530350" y="121602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rot="2760000">
                <a:off x="-1044575" y="1268095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rot="2760000">
                <a:off x="-656590" y="13081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rot="2760000">
                <a:off x="-367030" y="13392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2760000">
                <a:off x="-77470" y="13696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2760000">
                <a:off x="116205" y="13906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2760000">
                <a:off x="215265" y="140017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rot="2760000">
                <a:off x="504190" y="14300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rot="2760000">
                <a:off x="697230" y="14490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760000">
                <a:off x="891540" y="147002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rot="2760000">
                <a:off x="1180465" y="15005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rot="2760000">
                <a:off x="1278890" y="151193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2760000">
                <a:off x="1376045" y="15220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2760000">
                <a:off x="1472565" y="153225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2760000">
                <a:off x="1567180" y="15430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2760000">
                <a:off x="1664335" y="155257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2760000">
                <a:off x="1762760" y="15621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2760000">
                <a:off x="1858010" y="157289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rot="2760000">
                <a:off x="1956435" y="158178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2760000">
                <a:off x="2052320" y="1593215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2760000">
                <a:off x="2148840" y="160274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2760000">
                <a:off x="2246630" y="161290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2760000">
                <a:off x="2343150" y="162179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rot="2760000">
                <a:off x="2440305" y="1633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rot="2760000">
                <a:off x="2536190" y="16427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rot="2760000">
                <a:off x="2632710" y="16554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rot="2760000">
                <a:off x="-2207260" y="11442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rot="2760000">
                <a:off x="-2109470" y="11557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rot="2760000">
                <a:off x="-2012315" y="116522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2760000">
                <a:off x="-1816735" y="1186180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2760000">
                <a:off x="-1431925" y="12268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2760000">
                <a:off x="-1237615" y="124841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2760000">
                <a:off x="-947420" y="12788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2760000">
                <a:off x="-753110" y="129921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2760000">
                <a:off x="-850900" y="128841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rot="2760000">
                <a:off x="-464185" y="1329055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2760000">
                <a:off x="-271145" y="1349375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2760000">
                <a:off x="311150" y="140906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rot="2760000">
                <a:off x="795655" y="146113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rot="2760000">
                <a:off x="986790" y="148145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rot="2760000">
                <a:off x="1084580" y="149034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2760000">
                <a:off x="-1625600" y="120777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rot="2760000">
                <a:off x="-1336675" y="1236345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2760000">
                <a:off x="-1142365" y="125603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2760000">
                <a:off x="-560070" y="13188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rot="2760000">
                <a:off x="-172720" y="1361440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rot="2760000">
                <a:off x="20320" y="1379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rot="2760000">
                <a:off x="407035" y="1418590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rot="2760000">
                <a:off x="600710" y="144081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rot="2760000">
                <a:off x="2729865" y="16630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rot="2760000">
                <a:off x="2827655" y="16738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rot="2760000">
                <a:off x="2924175" y="168402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rot="2760000">
                <a:off x="3020060" y="1696085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2760000">
                <a:off x="3115945" y="170561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2760000">
                <a:off x="3215005" y="171513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rot="2760000">
                <a:off x="3310255" y="17252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rot="2760000">
                <a:off x="3406775" y="173545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rot="2760000">
                <a:off x="3505835" y="174625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rot="2760000">
                <a:off x="3600450" y="175641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2760000">
                <a:off x="3697605" y="176593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rot="2760000">
              <a:off x="-3592830" y="2656840"/>
              <a:ext cx="11322050" cy="5937885"/>
              <a:chOff x="-3592830" y="2656840"/>
              <a:chExt cx="11322050" cy="5937885"/>
            </a:xfrm>
          </p:grpSpPr>
          <p:cxnSp>
            <p:nvCxnSpPr>
              <p:cNvPr id="35" name="직선 연결선 34"/>
              <p:cNvCxnSpPr/>
              <p:nvPr/>
            </p:nvCxnSpPr>
            <p:spPr>
              <a:xfrm rot="2760000">
                <a:off x="-6254115" y="534479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2760000">
                <a:off x="-6060440" y="536575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2760000">
                <a:off x="-5868035" y="538480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rot="2760000">
                <a:off x="-5382260" y="5436870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rot="2760000">
                <a:off x="-4994275" y="54768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rot="2760000">
                <a:off x="-4704715" y="550799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rot="2760000">
                <a:off x="-4415155" y="55384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2760000">
                <a:off x="-4221480" y="55594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2760000">
                <a:off x="-4122420" y="556895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2760000">
                <a:off x="-3833495" y="55987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760000">
                <a:off x="-3640455" y="56178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2760000">
                <a:off x="-3446145" y="56388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760000">
                <a:off x="-3157220" y="566928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760000">
                <a:off x="-3058795" y="568071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rot="2760000">
                <a:off x="-2961640" y="56908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rot="2760000">
                <a:off x="-2865120" y="570103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2760000">
                <a:off x="-2770505" y="57118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2760000">
                <a:off x="-2673350" y="572135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2760000">
                <a:off x="-2574925" y="573087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rot="2760000">
                <a:off x="-2479675" y="57416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2760000">
                <a:off x="-2381250" y="57505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rot="2760000">
                <a:off x="-2285365" y="5761990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2760000">
                <a:off x="-2188845" y="57715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2760000">
                <a:off x="-2091055" y="578167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2760000">
                <a:off x="-1994535" y="57905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2760000">
                <a:off x="-1897380" y="5802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rot="2760000">
                <a:off x="-1801495" y="581152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rot="2760000">
                <a:off x="-1704975" y="58242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rot="2760000">
                <a:off x="-6544945" y="53130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2760000">
                <a:off x="-6447155" y="53244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2760000">
                <a:off x="-6350000" y="53340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2760000">
                <a:off x="-6154420" y="5354955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760000">
                <a:off x="-5769610" y="539559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2760000">
                <a:off x="-5575300" y="541718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rot="2760000">
                <a:off x="-5285105" y="544766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rot="2760000">
                <a:off x="-5090795" y="546798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2760000">
                <a:off x="-5188585" y="54571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2760000">
                <a:off x="-4801870" y="5497830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2760000">
                <a:off x="-4608830" y="5518150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2760000">
                <a:off x="-4026535" y="557784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2760000">
                <a:off x="-3542030" y="562991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rot="2760000">
                <a:off x="-3350895" y="565023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rot="2760000">
                <a:off x="-3253105" y="56591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2760000">
                <a:off x="-5963285" y="537654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rot="2760000">
                <a:off x="-5674360" y="5405120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rot="2760000">
                <a:off x="-5480050" y="54248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2760000">
                <a:off x="-4897755" y="54876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2760000">
                <a:off x="-4510405" y="5530215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2760000">
                <a:off x="-4317365" y="5548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rot="2760000">
                <a:off x="-3930650" y="5587365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rot="2760000">
                <a:off x="-3736975" y="560959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2760000">
                <a:off x="-1607820" y="583184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2760000">
                <a:off x="-1510030" y="584263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2760000">
                <a:off x="-1413510" y="58527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2760000">
                <a:off x="-1317625" y="5864860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2760000">
                <a:off x="-1221740" y="587438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rot="2760000">
                <a:off x="-1122680" y="588391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rot="2760000">
                <a:off x="-1027430" y="58940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2760000">
                <a:off x="-930910" y="590423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rot="2760000">
                <a:off x="-831850" y="591502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rot="2760000">
                <a:off x="-737235" y="592518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rot="2760000">
                <a:off x="-640080" y="593471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>
            <a:spLocks/>
          </p:cNvSpPr>
          <p:nvPr/>
        </p:nvSpPr>
        <p:spPr>
          <a:xfrm>
            <a:off x="2773045" y="2774315"/>
            <a:ext cx="360235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chemeClr val="bg1"/>
                </a:solidFill>
                <a:latin typeface="+mj-lt"/>
                <a:ea typeface="굴림" panose="020B0600000101010101" pitchFamily="50" charset="-127"/>
              </a:rPr>
              <a:t>Thank U</a:t>
            </a:r>
            <a:endParaRPr lang="ko-KR" altLang="en-US" sz="3600" b="1" cap="none" dirty="0" smtClean="0">
              <a:solidFill>
                <a:schemeClr val="bg1"/>
              </a:solidFill>
              <a:latin typeface="+mj-lt"/>
              <a:ea typeface="굴림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18923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차례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>
            <a:off x="467544" y="1334770"/>
            <a:ext cx="5039995" cy="4679950"/>
          </a:xfrm>
          <a:prstGeom prst="line">
            <a:avLst/>
          </a:prstGeom>
          <a:ln w="222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>
            <a:off x="718369" y="155448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223829" y="205930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1808664" y="254317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2354764" y="307022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97514" y="108140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개요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2008689" y="1605280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관련연구 및 사례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2590984" y="2103755"/>
            <a:ext cx="2959735" cy="344805"/>
          </a:xfrm>
          <a:prstGeom prst="callout2">
            <a:avLst>
              <a:gd name="adj1" fmla="val 40676"/>
              <a:gd name="adj2" fmla="val 16227"/>
              <a:gd name="adj3" fmla="val 38269"/>
              <a:gd name="adj4" fmla="val -10060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시스템 수행 시나리오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121209" y="263207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구성도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2938964" y="36296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3563169" y="421132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4240079" y="481457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4789989" y="53441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794309" y="3216275"/>
            <a:ext cx="3091815" cy="344805"/>
          </a:xfrm>
          <a:prstGeom prst="callout2">
            <a:avLst>
              <a:gd name="adj1" fmla="val 34944"/>
              <a:gd name="adj2" fmla="val 14273"/>
              <a:gd name="adj3" fmla="val 34944"/>
              <a:gd name="adj4" fmla="val -12755"/>
              <a:gd name="adj5" fmla="val 145880"/>
              <a:gd name="adj6" fmla="val -25764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개발환경 및 개발방법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4234364" y="3772535"/>
            <a:ext cx="2162175" cy="358775"/>
          </a:xfrm>
          <a:prstGeom prst="callout2">
            <a:avLst>
              <a:gd name="adj1" fmla="val 40856"/>
              <a:gd name="adj2" fmla="val 23120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075739" y="4349115"/>
            <a:ext cx="3091815" cy="344805"/>
          </a:xfrm>
          <a:prstGeom prst="callout2">
            <a:avLst>
              <a:gd name="adj1" fmla="val 44097"/>
              <a:gd name="adj2" fmla="val 10292"/>
              <a:gd name="adj3" fmla="val 41042"/>
              <a:gd name="adj4" fmla="val -12773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수행일정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637079" y="4888865"/>
            <a:ext cx="3091815" cy="344805"/>
          </a:xfrm>
          <a:prstGeom prst="callout2">
            <a:avLst>
              <a:gd name="adj1" fmla="val 40954"/>
              <a:gd name="adj2" fmla="val 7662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필요기술 및 참고문헌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50"/>
          <p:cNvSpPr>
            <a:spLocks/>
          </p:cNvSpPr>
          <p:nvPr/>
        </p:nvSpPr>
        <p:spPr>
          <a:xfrm>
            <a:off x="6052185" y="5400675"/>
            <a:ext cx="3091815" cy="344805"/>
          </a:xfrm>
          <a:prstGeom prst="callout2">
            <a:avLst>
              <a:gd name="adj1" fmla="val 45098"/>
              <a:gd name="adj2" fmla="val -655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21" name="도형 46"/>
          <p:cNvSpPr>
            <a:spLocks/>
          </p:cNvSpPr>
          <p:nvPr/>
        </p:nvSpPr>
        <p:spPr>
          <a:xfrm>
            <a:off x="5271001" y="5783004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종합설계 개요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5" y="1671332"/>
            <a:ext cx="6986270" cy="43396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지난 발표에서의 지적 사항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단순한 </a:t>
            </a:r>
            <a:r>
              <a:rPr lang="ko-KR" altLang="en-US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구글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정보보다는 한번 더 처리하여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상품에 대한 정보를 보여주도록 설계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TV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캡쳐기능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확인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화질개선 방법 확인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 사항에 대한 답변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TV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구매의 어려움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TV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화면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이미지를 분석하여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특정상품임을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알아내는 기능의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구현의 어려움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결론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주제의 변경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-108520" y="936759"/>
            <a:ext cx="8818434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1" eaLnBrk="0"/>
            <a:r>
              <a:rPr lang="ko-KR" altLang="en-US" sz="2400" b="1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과제명</a:t>
            </a: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0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 </a:t>
            </a:r>
            <a:r>
              <a:rPr lang="en-US" altLang="ko-KR" sz="20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TV</a:t>
            </a:r>
            <a:r>
              <a:rPr lang="ko-KR" altLang="en-US" sz="20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화면 이미지를 검색하는 </a:t>
            </a:r>
            <a:r>
              <a:rPr lang="ko-KR" altLang="en-US" sz="2000" b="1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ko-KR" altLang="en-US" sz="20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1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리모콘</a:t>
            </a:r>
            <a:r>
              <a:rPr lang="ko-KR" altLang="en-US" sz="20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1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앱</a:t>
            </a:r>
            <a:endParaRPr lang="en-US" altLang="ko-KR" sz="20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ko-KR" altLang="en-US" sz="16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종합설계 개요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323214" y="1162430"/>
            <a:ext cx="8820786" cy="40485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8000" eaLnBrk="0"/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defTabSz="508000" eaLnBrk="0"/>
            <a:endParaRPr lang="ko-KR" altLang="en-US" sz="1800" b="0" cap="none" dirty="0" smtClean="0">
              <a:solidFill>
                <a:schemeClr val="accent6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모기를 잡기 위해서 사용자가 미리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사용하여야 하며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잠든 이후에는 사용이 힘들어 모기 퇴치가 </a:t>
            </a:r>
            <a:r>
              <a:rPr lang="ko-KR" altLang="en-US" sz="1600" b="0" cap="none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힘듬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자동 분사기능을 사용하더라도 퇴치제의 불필요한 낭비를 막을 수 없음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모기의 비행주파수를 토대로 모기의 존재 유무를 알아내어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효과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모기퇴치제의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낭비를 막음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endParaRPr lang="ko-KR" altLang="en-US" sz="15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15" y="313055"/>
            <a:ext cx="837184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2, 관련 연구 및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사례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1706177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 및 강도를 자동으로 설정해주는 스마트 모드 기능이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모기의 존재유무와 상관없이 사용되기에 퇴치제의 낭비가 예상됨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336" y="1048106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 smtClean="0"/>
              <a:t>홈매트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홈컨트롤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145067"/>
            <a:ext cx="2485859" cy="2464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4" y="4119610"/>
            <a:ext cx="3766698" cy="2088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3667" y="3935629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모기퇴치어플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69650" y="4453516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천적의 고주파나 수컷모기의 비행음파를 이용한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효과가 거의 없으며 퇴치가 아닌 기피효과를 내는 정도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855" y="4610603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 모듈로 모기의 소리측정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9" y="1903102"/>
            <a:ext cx="2732181" cy="20307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3" y="1512884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417810" y="2564075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42239"/>
            <a:ext cx="3593018" cy="2483174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250" y="496342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 모듈에서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소리를 전달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내에서 소리의 세기에서 주파수를 추출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5" y="1673120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704982" y="2708538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658508"/>
            <a:ext cx="3593018" cy="24831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1" y="1484784"/>
            <a:ext cx="3013181" cy="301318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139952" y="2775159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5656" y="4694692"/>
            <a:ext cx="603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추출한 주파수가 모기의 주파수와 일치한다면</a:t>
            </a:r>
            <a:endParaRPr lang="en-US" altLang="ko-KR" dirty="0" smtClean="0"/>
          </a:p>
          <a:p>
            <a:r>
              <a:rPr lang="ko-KR" altLang="en-US" dirty="0" smtClean="0"/>
              <a:t>모기가 존재한다고 판단하고 분사기의 모터를 작동하여 </a:t>
            </a:r>
            <a:r>
              <a:rPr lang="ko-KR" altLang="en-US" dirty="0" err="1" smtClean="0"/>
              <a:t>모기퇴치제분사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3105476"/>
            <a:ext cx="1896107" cy="1424789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738910"/>
            <a:ext cx="3593018" cy="24831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027035" y="3752805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0012" y="5060986"/>
            <a:ext cx="663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퇴치제</a:t>
            </a:r>
            <a:r>
              <a:rPr lang="ko-KR" altLang="en-US" dirty="0" smtClean="0"/>
              <a:t> 자동분사 간격 조절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와이파이</a:t>
            </a:r>
            <a:r>
              <a:rPr lang="ko-KR" altLang="en-US" dirty="0" smtClean="0"/>
              <a:t> 모듈을 통하여 서버에 접속하여 </a:t>
            </a:r>
            <a:endParaRPr lang="en-US" altLang="ko-KR" dirty="0" smtClean="0"/>
          </a:p>
          <a:p>
            <a:r>
              <a:rPr lang="ko-KR" altLang="en-US" dirty="0" smtClean="0"/>
              <a:t>모기를 인식한 시간을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기록하여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확인가능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3" y="1483324"/>
            <a:ext cx="1907125" cy="32443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27035" y="4312200"/>
            <a:ext cx="1616973" cy="41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61298" y="4298746"/>
            <a:ext cx="111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0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Pages>22</Pages>
  <Words>603</Words>
  <Characters>0</Characters>
  <Application>Microsoft Office PowerPoint</Application>
  <DocSecurity>0</DocSecurity>
  <PresentationFormat>화면 슬라이드 쇼(4:3)</PresentationFormat>
  <Lines>0</Lines>
  <Paragraphs>215</Paragraphs>
  <Slides>18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HY견고딕</vt:lpstr>
      <vt:lpstr>굴림</vt:lpstr>
      <vt:lpstr>맑은 고딕</vt:lpstr>
      <vt:lpstr>Wingdings</vt:lpstr>
      <vt:lpstr>Arial</vt:lpstr>
      <vt:lpstr>나눔고딕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shin</cp:lastModifiedBy>
  <cp:revision>161</cp:revision>
  <dcterms:modified xsi:type="dcterms:W3CDTF">2017-01-09T08:32:15Z</dcterms:modified>
</cp:coreProperties>
</file>